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5" r:id="rId3"/>
    <p:sldId id="279" r:id="rId4"/>
    <p:sldId id="276" r:id="rId5"/>
    <p:sldId id="283" r:id="rId6"/>
    <p:sldId id="295" r:id="rId7"/>
    <p:sldId id="297" r:id="rId8"/>
    <p:sldId id="300" r:id="rId9"/>
    <p:sldId id="284" r:id="rId10"/>
    <p:sldId id="298" r:id="rId11"/>
    <p:sldId id="299" r:id="rId12"/>
    <p:sldId id="294" r:id="rId13"/>
    <p:sldId id="286" r:id="rId14"/>
    <p:sldId id="287" r:id="rId15"/>
    <p:sldId id="288" r:id="rId16"/>
    <p:sldId id="270" r:id="rId17"/>
    <p:sldId id="264" r:id="rId18"/>
    <p:sldId id="302" r:id="rId19"/>
    <p:sldId id="30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7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86CA2-4018-4D97-ADB2-8F90F95AB445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D405-FED4-40B9-A8A7-926E01B115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896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86CA2-4018-4D97-ADB2-8F90F95AB445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D405-FED4-40B9-A8A7-926E01B115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141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86CA2-4018-4D97-ADB2-8F90F95AB445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D405-FED4-40B9-A8A7-926E01B115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64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86CA2-4018-4D97-ADB2-8F90F95AB445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D405-FED4-40B9-A8A7-926E01B115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437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86CA2-4018-4D97-ADB2-8F90F95AB445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D405-FED4-40B9-A8A7-926E01B115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045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86CA2-4018-4D97-ADB2-8F90F95AB445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D405-FED4-40B9-A8A7-926E01B115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88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86CA2-4018-4D97-ADB2-8F90F95AB445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D405-FED4-40B9-A8A7-926E01B115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994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86CA2-4018-4D97-ADB2-8F90F95AB445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D405-FED4-40B9-A8A7-926E01B115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048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86CA2-4018-4D97-ADB2-8F90F95AB445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D405-FED4-40B9-A8A7-926E01B115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725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86CA2-4018-4D97-ADB2-8F90F95AB445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D405-FED4-40B9-A8A7-926E01B115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493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86CA2-4018-4D97-ADB2-8F90F95AB445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D405-FED4-40B9-A8A7-926E01B115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156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86CA2-4018-4D97-ADB2-8F90F95AB445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5D405-FED4-40B9-A8A7-926E01B115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733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k.com/public205418818" TargetMode="Externa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public205418818?z=photo-205418818_457240074/wall-205418818_160" TargetMode="External"/><Relationship Id="rId3" Type="http://schemas.openxmlformats.org/officeDocument/2006/relationships/image" Target="../media/image43.jpeg"/><Relationship Id="rId7" Type="http://schemas.openxmlformats.org/officeDocument/2006/relationships/image" Target="../media/image45.jpeg"/><Relationship Id="rId12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public205418818?z=photo-205418818_457241693/wall-205418818_312" TargetMode="External"/><Relationship Id="rId11" Type="http://schemas.openxmlformats.org/officeDocument/2006/relationships/image" Target="../media/image48.jpeg"/><Relationship Id="rId5" Type="http://schemas.openxmlformats.org/officeDocument/2006/relationships/image" Target="../media/image44.jpeg"/><Relationship Id="rId10" Type="http://schemas.openxmlformats.org/officeDocument/2006/relationships/image" Target="../media/image47.jpeg"/><Relationship Id="rId4" Type="http://schemas.openxmlformats.org/officeDocument/2006/relationships/hyperlink" Target="https://vk.com/public205418818?z=photo-205418818_457242691/album-205418818_00/rev" TargetMode="External"/><Relationship Id="rId9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jpeg"/><Relationship Id="rId7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hyperlink" Target="https://vk.com/public205418818?z=photo-205418818_457240050/wall-205418818_156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17.png"/><Relationship Id="rId7" Type="http://schemas.openxmlformats.org/officeDocument/2006/relationships/image" Target="../media/image5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10" Type="http://schemas.openxmlformats.org/officeDocument/2006/relationships/image" Target="../media/image18.png"/><Relationship Id="rId4" Type="http://schemas.openxmlformats.org/officeDocument/2006/relationships/image" Target="../media/image55.png"/><Relationship Id="rId9" Type="http://schemas.openxmlformats.org/officeDocument/2006/relationships/image" Target="../media/image6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17.png"/><Relationship Id="rId7" Type="http://schemas.openxmlformats.org/officeDocument/2006/relationships/hyperlink" Target="https://vk.com/public205418818?z=photo-205418818_457241046/wall-205418818_232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Relationship Id="rId9" Type="http://schemas.openxmlformats.org/officeDocument/2006/relationships/hyperlink" Target="https://vk.com/public205418818?z=photo-205418818_457241435/wall-205418818_281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hyperlink" Target="https://vk.com/public205418818?z=photo-205418818_457241971/wall-205418818_382" TargetMode="External"/><Relationship Id="rId3" Type="http://schemas.openxmlformats.org/officeDocument/2006/relationships/image" Target="../media/image17.png"/><Relationship Id="rId7" Type="http://schemas.openxmlformats.org/officeDocument/2006/relationships/hyperlink" Target="https://vk.com/public205418818?z=photo-205418818_457240356/wall-205418818_178" TargetMode="External"/><Relationship Id="rId12" Type="http://schemas.openxmlformats.org/officeDocument/2006/relationships/image" Target="../media/image7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11" Type="http://schemas.openxmlformats.org/officeDocument/2006/relationships/image" Target="../media/image69.jpeg"/><Relationship Id="rId5" Type="http://schemas.openxmlformats.org/officeDocument/2006/relationships/image" Target="../media/image65.jpeg"/><Relationship Id="rId15" Type="http://schemas.openxmlformats.org/officeDocument/2006/relationships/image" Target="../media/image72.png"/><Relationship Id="rId10" Type="http://schemas.openxmlformats.org/officeDocument/2006/relationships/image" Target="../media/image68.jpeg"/><Relationship Id="rId4" Type="http://schemas.openxmlformats.org/officeDocument/2006/relationships/image" Target="../media/image18.png"/><Relationship Id="rId9" Type="http://schemas.openxmlformats.org/officeDocument/2006/relationships/hyperlink" Target="https://vk.com/public205418818?z=photo-205418818_457241661/wall-205418818_310" TargetMode="External"/><Relationship Id="rId14" Type="http://schemas.openxmlformats.org/officeDocument/2006/relationships/image" Target="../media/image7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17.png"/><Relationship Id="rId7" Type="http://schemas.openxmlformats.org/officeDocument/2006/relationships/image" Target="../media/image7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public205418818?z=photo-205418818_457241854/album-205418818_00/rev" TargetMode="External"/><Relationship Id="rId5" Type="http://schemas.openxmlformats.org/officeDocument/2006/relationships/image" Target="../media/image74.png"/><Relationship Id="rId10" Type="http://schemas.openxmlformats.org/officeDocument/2006/relationships/image" Target="../media/image77.png"/><Relationship Id="rId4" Type="http://schemas.openxmlformats.org/officeDocument/2006/relationships/image" Target="../media/image73.png"/><Relationship Id="rId9" Type="http://schemas.openxmlformats.org/officeDocument/2006/relationships/hyperlink" Target="https://vk.com/public205418818?z=photo-205418818_457240434/wall-205418818_201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8.jpeg"/><Relationship Id="rId7" Type="http://schemas.openxmlformats.org/officeDocument/2006/relationships/image" Target="../media/image8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hyperlink" Target="https://vk.com/public205418818?z=photo-205418818_457242008/wall-205418818_392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3.jpeg"/><Relationship Id="rId7" Type="http://schemas.openxmlformats.org/officeDocument/2006/relationships/image" Target="../media/image8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hyperlink" Target="https://vk.com/public205418818?z=photo-205418818_457240239/wall-205418818_176" TargetMode="External"/><Relationship Id="rId9" Type="http://schemas.microsoft.com/office/2007/relationships/hdphoto" Target="../media/hdphoto1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9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5.wdp"/><Relationship Id="rId3" Type="http://schemas.openxmlformats.org/officeDocument/2006/relationships/image" Target="../media/image5.png"/><Relationship Id="rId7" Type="http://schemas.openxmlformats.org/officeDocument/2006/relationships/image" Target="../media/image7.jpeg"/><Relationship Id="rId12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9.jpeg"/><Relationship Id="rId5" Type="http://schemas.openxmlformats.org/officeDocument/2006/relationships/image" Target="../media/image6.png"/><Relationship Id="rId10" Type="http://schemas.openxmlformats.org/officeDocument/2006/relationships/image" Target="../media/image8.jpeg"/><Relationship Id="rId4" Type="http://schemas.microsoft.com/office/2007/relationships/hdphoto" Target="../media/hdphoto2.wdp"/><Relationship Id="rId9" Type="http://schemas.openxmlformats.org/officeDocument/2006/relationships/hyperlink" Target="https://vk.com/public205418818?z=photo-205418818_457240429/album-205418818_00/rev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microsoft.com/office/2007/relationships/hdphoto" Target="../media/hdphoto10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hyperlink" Target="https://edu.tatar.ru/nkamsk/raduga/page4062517.htm" TargetMode="Externa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7.png"/><Relationship Id="rId7" Type="http://schemas.openxmlformats.org/officeDocument/2006/relationships/hyperlink" Target="https://vk.com/public205418818?z=photo-205418818_457241910/wall-205418818_368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hyperlink" Target="https://vk.com/public205418818?z=photo-205418818_457241721/wall-205418818_320" TargetMode="External"/><Relationship Id="rId5" Type="http://schemas.openxmlformats.org/officeDocument/2006/relationships/hyperlink" Target="https://vk.com/public205418818?z=photo-205418818_457242571/wall-205418818_493" TargetMode="External"/><Relationship Id="rId10" Type="http://schemas.openxmlformats.org/officeDocument/2006/relationships/image" Target="../media/image25.jpeg"/><Relationship Id="rId4" Type="http://schemas.openxmlformats.org/officeDocument/2006/relationships/image" Target="../media/image22.jpeg"/><Relationship Id="rId9" Type="http://schemas.openxmlformats.org/officeDocument/2006/relationships/hyperlink" Target="https://vk.com/public205418818?z=photo-205418818_457241072/wall-205418818_239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vk.com/public205418818?z=photo-205418818_457241952/wall-205418818_379" TargetMode="External"/><Relationship Id="rId7" Type="http://schemas.openxmlformats.org/officeDocument/2006/relationships/hyperlink" Target="https://vk.com/public205418818?z=photo-205418818_457241929/wall-205418818_374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hyperlink" Target="https://vk.com/public205418818?z=photo-205418818_457240412/album-205418818_00/rev" TargetMode="External"/><Relationship Id="rId5" Type="http://schemas.openxmlformats.org/officeDocument/2006/relationships/image" Target="../media/image28.jpeg"/><Relationship Id="rId10" Type="http://schemas.openxmlformats.org/officeDocument/2006/relationships/image" Target="../media/image30.jpeg"/><Relationship Id="rId4" Type="http://schemas.openxmlformats.org/officeDocument/2006/relationships/image" Target="../media/image27.jpe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hyperlink" Target="https://vk.com/public205418818?z=photo-205418818_457241318/wall-205418818_245" TargetMode="External"/><Relationship Id="rId3" Type="http://schemas.openxmlformats.org/officeDocument/2006/relationships/image" Target="../media/image17.png"/><Relationship Id="rId7" Type="http://schemas.openxmlformats.org/officeDocument/2006/relationships/image" Target="../media/image34.png"/><Relationship Id="rId12" Type="http://schemas.openxmlformats.org/officeDocument/2006/relationships/hyperlink" Target="https://vk.com/public205418818?z=photo-205418818_457241436/album-205418818_00/rev" TargetMode="External"/><Relationship Id="rId17" Type="http://schemas.openxmlformats.org/officeDocument/2006/relationships/image" Target="../media/image42.jpeg"/><Relationship Id="rId2" Type="http://schemas.openxmlformats.org/officeDocument/2006/relationships/image" Target="../media/image16.png"/><Relationship Id="rId16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jpeg"/><Relationship Id="rId5" Type="http://schemas.openxmlformats.org/officeDocument/2006/relationships/image" Target="../media/image32.png"/><Relationship Id="rId15" Type="http://schemas.openxmlformats.org/officeDocument/2006/relationships/image" Target="../media/image40.jpeg"/><Relationship Id="rId10" Type="http://schemas.openxmlformats.org/officeDocument/2006/relationships/image" Target="../media/image37.jpeg"/><Relationship Id="rId4" Type="http://schemas.openxmlformats.org/officeDocument/2006/relationships/image" Target="../media/image31.png"/><Relationship Id="rId9" Type="http://schemas.openxmlformats.org/officeDocument/2006/relationships/image" Target="../media/image36.jpeg"/><Relationship Id="rId1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88566"/>
            <a:ext cx="9144000" cy="981307"/>
          </a:xfrm>
        </p:spPr>
      </p:pic>
      <p:sp>
        <p:nvSpPr>
          <p:cNvPr id="3" name="TextBox 2"/>
          <p:cNvSpPr txBox="1"/>
          <p:nvPr/>
        </p:nvSpPr>
        <p:spPr>
          <a:xfrm>
            <a:off x="-1" y="178438"/>
            <a:ext cx="9144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«Центр детского творчества «Радуга» Нижнекамского муниципального района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973374"/>
            <a:ext cx="91440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Деятельность 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  <a:latin typeface="Trebuchet MS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первичной ветеранской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организации </a:t>
            </a:r>
          </a:p>
          <a:p>
            <a:pPr lvl="0"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за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2022-2023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учебный год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1095" t="17555" r="22952" b="16656"/>
          <a:stretch/>
        </p:blipFill>
        <p:spPr>
          <a:xfrm>
            <a:off x="962169" y="858582"/>
            <a:ext cx="7219660" cy="4102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6168551" y="6074716"/>
            <a:ext cx="27219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5"/>
              </a:rPr>
              <a:t>https://</a:t>
            </a:r>
            <a:r>
              <a:rPr lang="en-US" sz="1400" dirty="0" smtClean="0">
                <a:hlinkClick r:id="rId5"/>
              </a:rPr>
              <a:t>vk.com/public205418818</a:t>
            </a:r>
            <a:r>
              <a:rPr lang="ru-RU" sz="1400" dirty="0" smtClean="0"/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63820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88566"/>
            <a:ext cx="9144000" cy="981307"/>
          </a:xfrm>
          <a:prstGeom prst="rect">
            <a:avLst/>
          </a:prstGeom>
        </p:spPr>
      </p:pic>
      <p:pic>
        <p:nvPicPr>
          <p:cNvPr id="1026" name="Picture 2" descr="https://sun9-1.userapi.com/impg/VGTqdm4bKEq6hz-SWZPyrZrsePWOq6led5HOLw/0wtqfLQg3vg.jpg?size=751x504&amp;quality=95&amp;sign=b602b6833677e5699eb1a430d405f89a&amp;type=album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811" y="427098"/>
            <a:ext cx="3247541" cy="217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0284" y="289070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4"/>
              </a:rPr>
              <a:t>https://</a:t>
            </a:r>
            <a:r>
              <a:rPr lang="en-US" sz="1400" dirty="0" smtClean="0">
                <a:hlinkClick r:id="rId4"/>
              </a:rPr>
              <a:t>vk.com/public205418818?z=photo-205418818_457242691%2Falbum-205418818_00%2Frev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9932" y="2579772"/>
            <a:ext cx="6106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СПОРТИВНОЙ ПРОБЕЖКОЙ НА ДЕНЬ ЗДОРОВЬЯ!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883936" y="-86010"/>
            <a:ext cx="6032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Спортивная жизнь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8981" y="5682718"/>
            <a:ext cx="3865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ЛЫЖНЯ КАМСКИХ ПОЛЯН - 2023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https://sun9-17.userapi.com/impg/2XLL3MswDE0XzhLmsSq8i1MehW_uw8FgGYphIA/lx6wJYrOqnA.jpg?size=1280x960&amp;quality=95&amp;sign=6ccf9288a113af3e3cac661bcc875ab9&amp;type=album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191" y="3455158"/>
            <a:ext cx="2996405" cy="224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50581" y="592791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6"/>
              </a:rPr>
              <a:t>https://</a:t>
            </a:r>
            <a:r>
              <a:rPr lang="en-US" sz="1400" dirty="0" smtClean="0">
                <a:hlinkClick r:id="rId6"/>
              </a:rPr>
              <a:t>vk.com/public205418818?z=photo-205418818_457241693%2Fwall-205418818_312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164913" y="29513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 РАБОТУ НА ВЕЛОСИПЕДЕ!»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https://sun9-70.userapi.com/impg/WTgO2mtwAUGEqPLmIIoy-0E9692Yj_dOoGKKng/1E6pEWVAiXs.jpg?size=780x1040&amp;quality=95&amp;sign=a23fd6b9353f6632a2a57880db3fce76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422" y="353367"/>
            <a:ext cx="1966343" cy="262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164913" y="330728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8"/>
              </a:rPr>
              <a:t>https://</a:t>
            </a:r>
            <a:r>
              <a:rPr lang="en-US" sz="1400" dirty="0" smtClean="0">
                <a:hlinkClick r:id="rId8"/>
              </a:rPr>
              <a:t>vk.com/public205418818?z=photo-205418818_457240074%2Fwall-205418818_160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7225" y="3825220"/>
            <a:ext cx="1786823" cy="238243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4604" y="3825220"/>
            <a:ext cx="1786823" cy="238243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0722" y="152445"/>
            <a:ext cx="1942330" cy="2486183"/>
          </a:xfrm>
          <a:prstGeom prst="rect">
            <a:avLst/>
          </a:prstGeom>
        </p:spPr>
      </p:pic>
      <p:pic>
        <p:nvPicPr>
          <p:cNvPr id="19" name="Picture 2" descr="C:\Users\цдт\Desktop\Screenshot_2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5594" y="0"/>
            <a:ext cx="2080473" cy="114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712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88566"/>
            <a:ext cx="9144000" cy="98130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52280" y="597461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"КРОСС КАМСКИХ ПОЛЯН"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2" name="Picture 4" descr="https://sun9-9.userapi.com/impg/3edJNv6xxPUcd2eKwLZN2JyA5bUtikeTjhsgow/IQw4xd1h6JA.jpg?size=1280x960&amp;quality=96&amp;sign=79de16e59849b2b9254a8785c66de2fe&amp;type=album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113" y="425026"/>
            <a:ext cx="3845030" cy="288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57917" y="589766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4"/>
              </a:rPr>
              <a:t>https://</a:t>
            </a:r>
            <a:r>
              <a:rPr lang="en-US" sz="1400" dirty="0" smtClean="0">
                <a:hlinkClick r:id="rId4"/>
              </a:rPr>
              <a:t>vk.com/public205418818?z=photo-205418818_457240050%2Fwall-205418818_156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9471" y="425026"/>
            <a:ext cx="3511982" cy="28837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5958" y="3345810"/>
            <a:ext cx="3268300" cy="26658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1595" y="3364718"/>
            <a:ext cx="3479858" cy="26098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0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Наши спортивные достижения</a:t>
            </a:r>
          </a:p>
        </p:txBody>
      </p:sp>
      <p:pic>
        <p:nvPicPr>
          <p:cNvPr id="10" name="Picture 2" descr="C:\Users\цдт\Desktop\Screenshot_2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20" y="0"/>
            <a:ext cx="2712121" cy="1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592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70631"/>
            <a:ext cx="4498743" cy="58736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8743" y="6270631"/>
            <a:ext cx="4498742" cy="5873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7546" y="67322"/>
            <a:ext cx="6032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Чествование наших ветеранов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931" y="608434"/>
            <a:ext cx="2118732" cy="3197187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931" y="3924475"/>
            <a:ext cx="2118732" cy="2236616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9963" y="588414"/>
            <a:ext cx="3022300" cy="3062837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739" y="3760791"/>
            <a:ext cx="3200400" cy="2400300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3563" y="1365250"/>
            <a:ext cx="3048000" cy="2286000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5664" y="3805622"/>
            <a:ext cx="3108019" cy="2331014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  <p:pic>
        <p:nvPicPr>
          <p:cNvPr id="20" name="object 7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765" y="97784"/>
            <a:ext cx="2133595" cy="113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82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70631"/>
            <a:ext cx="4498743" cy="58736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8743" y="6270631"/>
            <a:ext cx="4498742" cy="5873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Наши будни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550" y="146769"/>
            <a:ext cx="2577679" cy="34369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770" y="146769"/>
            <a:ext cx="2577679" cy="343690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45449" y="4574181"/>
            <a:ext cx="34974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ФЕСТИВАЛЯ ТЕХНИЧЕСКОГО ТВОРЧЕСТВА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https://sun9-23.userapi.com/impg/FboyY0XaRh_nNYtapm-eQjgNSsw4bvh3zK4nXQ/PUfMen1tjac.jpg?size=1280x562&amp;quality=95&amp;sign=165d55bff07852d27799ade9be061ef5&amp;type=album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24917" y="3666500"/>
            <a:ext cx="4522915" cy="249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-435396" y="551902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400" dirty="0">
                <a:hlinkClick r:id="rId7"/>
              </a:rPr>
              <a:t>https://</a:t>
            </a:r>
            <a:r>
              <a:rPr lang="en-US" sz="1400" dirty="0" smtClean="0">
                <a:hlinkClick r:id="rId7"/>
              </a:rPr>
              <a:t>vk.com/public205418818?z=photo-205418818_457241046%2Fwall-205418818_232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45449" y="359247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"НОВОГОДНЕЕ ТВОРЧЕСТВО»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https://sun9-63.userapi.com/impg/O2KXOAPCpx4G9ocbPi-YBL-fFo4IUrPX4Ybkzg/hsn-hFFlOwM.jpg?size=798x960&amp;quality=95&amp;sign=83f68154433d593537bd882a68abc55e&amp;type=album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8564" y="454595"/>
            <a:ext cx="2586871" cy="311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53770" y="394472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9"/>
              </a:rPr>
              <a:t>https://</a:t>
            </a:r>
            <a:r>
              <a:rPr lang="en-US" sz="1400" dirty="0" smtClean="0">
                <a:hlinkClick r:id="rId9"/>
              </a:rPr>
              <a:t>vk.com/public205418818?z=photo-205418818_457241435%2Fwall-205418818_281</a:t>
            </a:r>
            <a:r>
              <a:rPr lang="ru-RU" sz="1400" dirty="0" smtClean="0"/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53870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70631"/>
            <a:ext cx="4498743" cy="58736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8743" y="6270631"/>
            <a:ext cx="4498742" cy="58736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8114" y="196048"/>
            <a:ext cx="2133595" cy="11334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447" y="375199"/>
            <a:ext cx="2584149" cy="19381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159" y="2352730"/>
            <a:ext cx="2584149" cy="19381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30" y="-28118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Участие в  мастер-классах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510062" y="5256636"/>
            <a:ext cx="337164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7"/>
              </a:rPr>
              <a:t>https://</a:t>
            </a:r>
            <a:r>
              <a:rPr lang="en-US" sz="1400" dirty="0" smtClean="0">
                <a:hlinkClick r:id="rId7"/>
              </a:rPr>
              <a:t>vk.com/public205418818?z=photo-205418818_457240356%2Fwall-205418818_178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11" name="Picture 2" descr="https://sun9-4.userapi.com/impg/zPnAln5ZiFHUHjemyUEBkcP27wHuhFRXKwtuHQ/Vc-526yibIQ.jpg?size=1280x960&amp;quality=95&amp;sign=792144e57125cb04a974053c684655ad&amp;type=album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2339" y="370259"/>
            <a:ext cx="2587723" cy="194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611805" y="1553685"/>
            <a:ext cx="36150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9"/>
              </a:rPr>
              <a:t>https://</a:t>
            </a:r>
            <a:r>
              <a:rPr lang="en-US" sz="1400" dirty="0" smtClean="0">
                <a:hlinkClick r:id="rId9"/>
              </a:rPr>
              <a:t>vk.com/public205418818?z=photo-205418818_457241661%2Fwall-205418818_310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13" name="Picture 4" descr="https://sun9-34.userapi.com/impg/fORNuBZTKHsgIUp5dRoGsiKl5PFcA-4cB3Z67g/FUMKOtijG24.jpg?size=1280x960&amp;quality=95&amp;sign=8d867dd81efc63082f79ed7d2d5aad43&amp;type=album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159" y="4330261"/>
            <a:ext cx="2587723" cy="1940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9239" y="2373917"/>
            <a:ext cx="2491634" cy="1868725"/>
          </a:xfrm>
          <a:prstGeom prst="rect">
            <a:avLst/>
          </a:prstGeom>
        </p:spPr>
      </p:pic>
      <p:pic>
        <p:nvPicPr>
          <p:cNvPr id="15" name="Picture 4" descr="https://sun9-72.userapi.com/impg/8oMn1KajGF0uKGrM3rYjEKabgo1PIEpWQ-7VKw/lv5HqZbeIcc.jpg?size=1040x780&amp;quality=95&amp;sign=4a32469ae20e5e207a1c391f073e0854&amp;type=album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6110" y="4304927"/>
            <a:ext cx="2537891" cy="190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611805" y="3321786"/>
            <a:ext cx="361308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13"/>
              </a:rPr>
              <a:t>https://</a:t>
            </a:r>
            <a:r>
              <a:rPr lang="en-US" sz="1400" dirty="0" smtClean="0">
                <a:hlinkClick r:id="rId13"/>
              </a:rPr>
              <a:t>vk.com/public205418818?z=photo-205418818_457241971%2Fwall-205418818_382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17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0436" y="2229305"/>
            <a:ext cx="2401273" cy="104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цдт\Desktop\Screenshot_2.pn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5202" y="3978044"/>
            <a:ext cx="2782283" cy="152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695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70631"/>
            <a:ext cx="4498743" cy="58736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8743" y="6270631"/>
            <a:ext cx="4498742" cy="5873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425203" y="3168694"/>
            <a:ext cx="3299896" cy="21177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9342" y="1717379"/>
            <a:ext cx="2543702" cy="20329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" y="62950"/>
            <a:ext cx="6623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Муниципальный конкурс  «Ветераны-хранители национальных культур и традиции Республики Татарстан»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28244" y="3914864"/>
            <a:ext cx="2404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6"/>
              </a:rPr>
              <a:t>https://</a:t>
            </a:r>
            <a:r>
              <a:rPr lang="en-US" sz="1400" dirty="0" smtClean="0">
                <a:hlinkClick r:id="rId6"/>
              </a:rPr>
              <a:t>vk.com/public205418818?z=photo-205418818_457241854%2Falbum-205418818_00%2Frev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Picture 2" descr="https://sun9-12.userapi.com/impg/BBAZzRk-xHk1mw9gfa3ivHCzTekdFRBvyWZDPQ/6qBqoEx2mhM.jpg?size=810x1080&amp;quality=95&amp;sign=67d4a17cc27801ae86ebd7119d286821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8494" y="2307249"/>
            <a:ext cx="2216306" cy="295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sun9-9.userapi.com/impg/GKvRGyr5ccvJwSmVZLpMDb8yJfUTDyyxrhYt6Q/T4kyyvGDAQw.jpg?size=1280x960&amp;quality=95&amp;sign=a1987930249e9bf977b5bcbedaf5814d&amp;type=album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2728" y="135938"/>
            <a:ext cx="2764144" cy="207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311913" y="5260806"/>
            <a:ext cx="4347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«МИМО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 ПРОМЧАЛАСЬ ОСЕНЬ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62114" y="561591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9"/>
              </a:rPr>
              <a:t>https://</a:t>
            </a:r>
            <a:r>
              <a:rPr lang="en-US" sz="1400" dirty="0" smtClean="0">
                <a:hlinkClick r:id="rId9"/>
              </a:rPr>
              <a:t>vk.com/public205418818?z=photo-205418818_457240434%2Fwall-205418818_201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13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83" y="1287778"/>
            <a:ext cx="2283958" cy="99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72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88566"/>
            <a:ext cx="9144000" cy="981307"/>
          </a:xfrm>
          <a:prstGeom prst="rect">
            <a:avLst/>
          </a:prstGeom>
        </p:spPr>
      </p:pic>
      <p:pic>
        <p:nvPicPr>
          <p:cNvPr id="2050" name="Picture 2" descr="https://sun9-5.userapi.com/impg/1et8PevE7jTEpQMlXeSFPTIg2KOc-YilLQRJwg/6x0ogR-JFzE.jpg?size=1280x720&amp;quality=95&amp;sign=4ae73561c1a0cc2136dad4cc8f344257&amp;type=album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930" y="445088"/>
            <a:ext cx="4391338" cy="24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72911" y="5603375"/>
            <a:ext cx="30675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4"/>
              </a:rPr>
              <a:t>https://</a:t>
            </a:r>
            <a:r>
              <a:rPr lang="en-US" sz="1400" dirty="0" smtClean="0">
                <a:hlinkClick r:id="rId4"/>
              </a:rPr>
              <a:t>vk.com/public205418818?z=photo-205418818_457242008%2Fwall-205418818_392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8399" y="75756"/>
            <a:ext cx="2161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"ЭКОВЕСНА-2023"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8464" y="3031075"/>
            <a:ext cx="2364332" cy="31524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1144" y="445088"/>
            <a:ext cx="3293503" cy="24701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917" y="3031075"/>
            <a:ext cx="2372213" cy="31524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4498" y="3031075"/>
            <a:ext cx="1931816" cy="257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512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88566"/>
            <a:ext cx="9144000" cy="9813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73686" y="36698"/>
            <a:ext cx="3603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ДНЁМ ДОБРА И УВАЖЕНИЯ!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sun9-39.userapi.com/impg/gwAcbntzPfU5u97TuMoSl48TN-ZYb4NhPjrm1w/2dvHrse9W1U.jpg?size=1280x906&amp;quality=95&amp;sign=6ed456aabda380059cc33c6b8431a45c&amp;type=album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270" y="466530"/>
            <a:ext cx="4319302" cy="3057256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1" y="352378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4"/>
              </a:rPr>
              <a:t>https://</a:t>
            </a:r>
            <a:r>
              <a:rPr lang="en-US" sz="1400" dirty="0" smtClean="0">
                <a:hlinkClick r:id="rId4"/>
              </a:rPr>
              <a:t>vk.com/public205418818?z=photo-205418818_457240239%2Fwall-205418818_176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269" y="4168006"/>
            <a:ext cx="1674581" cy="2067582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2654" y="221363"/>
            <a:ext cx="3675462" cy="2756597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2654" y="3125476"/>
            <a:ext cx="3675462" cy="2756597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3468030" y="5942573"/>
            <a:ext cx="54198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 ПО НАСТОЛЬНОМУ ТЕННИСУ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5" descr="C:\Users\цдт\Desktop\44787639-40c2-43bc-9ae1-5b2e81334916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4653" y="4054757"/>
            <a:ext cx="2506753" cy="188006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78222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0148" y="116632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О нас в СМИ</a:t>
            </a:r>
          </a:p>
        </p:txBody>
      </p:sp>
      <p:pic>
        <p:nvPicPr>
          <p:cNvPr id="3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88566"/>
            <a:ext cx="9144000" cy="9813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1743" y="514870"/>
            <a:ext cx="7910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Сайт: 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://edu.tatar.ru/nkamsk/raduga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Контакте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://vk.com/wall-205418818_87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«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Посинформ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5902" y="232275"/>
            <a:ext cx="2943642" cy="29867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6416" y="3293678"/>
            <a:ext cx="3523228" cy="28391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331127" y="665014"/>
            <a:ext cx="1811859" cy="30581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502" y="1550019"/>
            <a:ext cx="1965013" cy="48061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5665" y="3293678"/>
            <a:ext cx="3327601" cy="258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519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70631"/>
            <a:ext cx="4498743" cy="58736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8743" y="6270631"/>
            <a:ext cx="4498742" cy="5873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678" y="287391"/>
            <a:ext cx="8276839" cy="451094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62615" y="4995874"/>
            <a:ext cx="70348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Trebuchet MS" pitchFamily="34" charset="0"/>
              </a:rPr>
              <a:t>«Добро в ладонях, сердце в груди,</a:t>
            </a:r>
          </a:p>
          <a:p>
            <a:pPr algn="ctr"/>
            <a:r>
              <a:rPr lang="ru-RU" sz="3200" dirty="0" smtClean="0">
                <a:solidFill>
                  <a:srgbClr val="0070C0"/>
                </a:solidFill>
                <a:latin typeface="Trebuchet MS" pitchFamily="34" charset="0"/>
              </a:rPr>
              <a:t>наши ветераны всегда впереди!»</a:t>
            </a:r>
            <a:endParaRPr lang="ru-RU" sz="3200" dirty="0">
              <a:solidFill>
                <a:srgbClr val="0070C0"/>
              </a:solidFill>
              <a:latin typeface="Trebuchet MS" pitchFamily="34" charset="0"/>
            </a:endParaRPr>
          </a:p>
        </p:txBody>
      </p:sp>
      <p:pic>
        <p:nvPicPr>
          <p:cNvPr id="6" name="Picture 2" descr="https://ya-webdesign.com/images/hand-holding-lollipop-png-6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802" y="4908384"/>
            <a:ext cx="1666813" cy="1274757"/>
          </a:xfrm>
          <a:prstGeom prst="rect">
            <a:avLst/>
          </a:prstGeom>
          <a:ln w="76200" cap="sq" cmpd="thickThin">
            <a:solidFill>
              <a:srgbClr val="0033CC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39579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898673" cy="6858000"/>
          </a:xfrm>
          <a:prstGeom prst="rect">
            <a:avLst/>
          </a:prstGeom>
        </p:spPr>
      </p:pic>
      <p:pic>
        <p:nvPicPr>
          <p:cNvPr id="5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88566"/>
            <a:ext cx="9144000" cy="9813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39"/>
          <a:stretch/>
        </p:blipFill>
        <p:spPr>
          <a:xfrm>
            <a:off x="342399" y="468351"/>
            <a:ext cx="2201492" cy="2921619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133190" y="156118"/>
            <a:ext cx="48776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Виктор Васильевич Матвеев</a:t>
            </a:r>
          </a:p>
          <a:p>
            <a:pPr algn="ctr"/>
            <a:r>
              <a:rPr lang="ru-RU" dirty="0" smtClean="0">
                <a:latin typeface="Trebuchet MS" pitchFamily="34" charset="0"/>
                <a:cs typeface="Times New Roman" panose="02020603050405020304" pitchFamily="18" charset="0"/>
              </a:rPr>
              <a:t>Председатель Совета ветеранов </a:t>
            </a:r>
          </a:p>
          <a:p>
            <a:pPr algn="ctr"/>
            <a:r>
              <a:rPr lang="ru-RU" dirty="0" smtClean="0">
                <a:latin typeface="Trebuchet MS" pitchFamily="34" charset="0"/>
                <a:cs typeface="Times New Roman" panose="02020603050405020304" pitchFamily="18" charset="0"/>
              </a:rPr>
              <a:t>«ЦДТ «Радуга»</a:t>
            </a:r>
            <a:endParaRPr lang="ru-RU" dirty="0">
              <a:latin typeface="Trebuchet MS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9267" y="2732203"/>
            <a:ext cx="5424030" cy="3264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Виктор Васильевич </a:t>
            </a:r>
            <a:r>
              <a:rPr lang="tt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с </a:t>
            </a:r>
            <a:r>
              <a:rPr lang="tt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2019 года является председателем Совета ветеранов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«ЦДТ «Радуга».</a:t>
            </a:r>
            <a:r>
              <a:rPr lang="tt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 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tt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Общий </a:t>
            </a:r>
            <a:r>
              <a:rPr lang="tt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стаж работы составляет 47 лет, в области образования -20 лет.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Trebuchet MS" pitchFamily="34" charset="0"/>
              <a:cs typeface="Times New Roman" panose="02020603050405020304" pitchFamily="18" charset="0"/>
            </a:endParaRP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Коммуникабельный, отзывчивый, преданный своей работе, ответственный, целеустремленный, внимательный,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добропорядочный.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Мастер спорта, является инициатором образования объединения «Картинг», педагог дополнительного образования,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награжден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знаком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«Отличник физической культуры и спорта».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endParaRPr lang="ru-RU" sz="1600" dirty="0" smtClean="0">
              <a:solidFill>
                <a:schemeClr val="bg2">
                  <a:lumMod val="25000"/>
                </a:schemeClr>
              </a:solidFill>
              <a:latin typeface="Trebuchet MS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212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88566"/>
            <a:ext cx="9144000" cy="9813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86773" y="161124"/>
            <a:ext cx="5717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Состав ветеранской организации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МБУ ДО «ЦДТ «Радуга» 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99827" y="970061"/>
            <a:ext cx="1681422" cy="20289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046664" y="3009679"/>
            <a:ext cx="317120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rebuchet MS" pitchFamily="34" charset="0"/>
              </a:rPr>
              <a:t>Сапожникова Мария Васильевна</a:t>
            </a:r>
            <a:r>
              <a:rPr lang="ru-RU" sz="1400" dirty="0" smtClean="0">
                <a:latin typeface="Trebuchet MS" pitchFamily="34" charset="0"/>
              </a:rPr>
              <a:t>,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стаж 43 года, Благодарственное письмо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МБУ ДО «ЦДТ «Радуга»</a:t>
            </a:r>
            <a:endParaRPr lang="ru-RU" sz="1200" dirty="0">
              <a:latin typeface="Trebuchet MS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17865" y="161124"/>
            <a:ext cx="2063758" cy="2252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181249" y="2418465"/>
            <a:ext cx="433361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rebuchet MS" pitchFamily="34" charset="0"/>
              </a:rPr>
              <a:t>Викторова Татьяна Николаевна,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стаж 37 лет, Благодарственное письмо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МБУ ДО «ЦДТ «Радуга»</a:t>
            </a:r>
            <a:endParaRPr lang="ru-RU" sz="1200" dirty="0">
              <a:latin typeface="Trebuchet MS" pitchFamily="34" charset="0"/>
            </a:endParaRPr>
          </a:p>
        </p:txBody>
      </p:sp>
      <p:pic>
        <p:nvPicPr>
          <p:cNvPr id="11" name="Picture 3" descr="C:\Documents and Settings\дом\Рабочий стол\Безымянный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177" t="3703" r="5515"/>
          <a:stretch>
            <a:fillRect/>
          </a:stretch>
        </p:blipFill>
        <p:spPr bwMode="auto">
          <a:xfrm>
            <a:off x="741949" y="917935"/>
            <a:ext cx="1678258" cy="2081041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158434" y="3005014"/>
            <a:ext cx="30243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latin typeface="Trebuchet MS" pitchFamily="34" charset="0"/>
              </a:rPr>
              <a:t>Филипова</a:t>
            </a:r>
            <a:r>
              <a:rPr lang="ru-RU" sz="1400" b="1" dirty="0" smtClean="0">
                <a:latin typeface="Trebuchet MS" pitchFamily="34" charset="0"/>
              </a:rPr>
              <a:t> Анна  Александровна</a:t>
            </a:r>
            <a:r>
              <a:rPr lang="ru-RU" sz="1400" dirty="0" smtClean="0">
                <a:latin typeface="Trebuchet MS" pitchFamily="34" charset="0"/>
              </a:rPr>
              <a:t>, </a:t>
            </a:r>
            <a:r>
              <a:rPr lang="ru-RU" sz="1200" dirty="0" smtClean="0">
                <a:latin typeface="Trebuchet MS" pitchFamily="34" charset="0"/>
              </a:rPr>
              <a:t>стаж 43 года,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Почетная грамота Главы МО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«</a:t>
            </a:r>
            <a:r>
              <a:rPr lang="ru-RU" sz="1200" dirty="0" err="1" smtClean="0">
                <a:latin typeface="Trebuchet MS" pitchFamily="34" charset="0"/>
              </a:rPr>
              <a:t>пгт</a:t>
            </a:r>
            <a:r>
              <a:rPr lang="ru-RU" sz="1200" dirty="0" smtClean="0">
                <a:latin typeface="Trebuchet MS" pitchFamily="34" charset="0"/>
              </a:rPr>
              <a:t> Камские Поляны»</a:t>
            </a:r>
            <a:endParaRPr lang="ru-RU" sz="1200" dirty="0">
              <a:latin typeface="Trebuchet MS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50986" y="590389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400" dirty="0">
                <a:hlinkClick r:id="rId9"/>
              </a:rPr>
              <a:t>https://</a:t>
            </a:r>
            <a:r>
              <a:rPr lang="en-US" sz="1400" dirty="0" smtClean="0">
                <a:hlinkClick r:id="rId9"/>
              </a:rPr>
              <a:t>vk.com/public205418818?z=photo-205418818_457240429%2Falbum-205418818_00%2Frev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13" name="Picture 2" descr="C:\Documents and Settings\дом\Рабочий стол\IMG-20200116-WA0020.jpg"/>
          <p:cNvPicPr>
            <a:picLocks noChangeAspect="1" noChangeArrowheads="1"/>
          </p:cNvPicPr>
          <p:nvPr/>
        </p:nvPicPr>
        <p:blipFill>
          <a:blip r:embed="rId10" cstate="email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026" y="3791015"/>
            <a:ext cx="1735340" cy="2042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120528" y="5783847"/>
            <a:ext cx="30243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latin typeface="Trebuchet MS" pitchFamily="34" charset="0"/>
              </a:rPr>
              <a:t>Шарипзянов</a:t>
            </a:r>
            <a:r>
              <a:rPr lang="ru-RU" sz="1400" b="1" dirty="0" smtClean="0">
                <a:latin typeface="Trebuchet MS" pitchFamily="34" charset="0"/>
              </a:rPr>
              <a:t> </a:t>
            </a:r>
            <a:r>
              <a:rPr lang="ru-RU" sz="1400" b="1" dirty="0" err="1" smtClean="0">
                <a:latin typeface="Trebuchet MS" pitchFamily="34" charset="0"/>
              </a:rPr>
              <a:t>Загир</a:t>
            </a:r>
            <a:r>
              <a:rPr lang="ru-RU" sz="1400" b="1" dirty="0" smtClean="0">
                <a:latin typeface="Trebuchet MS" pitchFamily="34" charset="0"/>
              </a:rPr>
              <a:t> </a:t>
            </a:r>
            <a:r>
              <a:rPr lang="ru-RU" sz="1400" b="1" dirty="0" err="1" smtClean="0">
                <a:latin typeface="Trebuchet MS" pitchFamily="34" charset="0"/>
              </a:rPr>
              <a:t>Котдусович</a:t>
            </a:r>
            <a:r>
              <a:rPr lang="ru-RU" sz="1400" dirty="0" smtClean="0">
                <a:latin typeface="Trebuchet MS" pitchFamily="34" charset="0"/>
              </a:rPr>
              <a:t>, </a:t>
            </a:r>
            <a:r>
              <a:rPr lang="ru-RU" sz="1200" dirty="0" smtClean="0">
                <a:latin typeface="Trebuchet MS" pitchFamily="34" charset="0"/>
              </a:rPr>
              <a:t>стаж 50 лет, Почетная грамота МБУ ДО «ЦДТ «Радуга» </a:t>
            </a:r>
            <a:endParaRPr lang="ru-RU" sz="1200" dirty="0">
              <a:latin typeface="Trebuchet MS" pitchFamily="34" charset="0"/>
            </a:endParaRPr>
          </a:p>
        </p:txBody>
      </p:sp>
      <p:pic>
        <p:nvPicPr>
          <p:cNvPr id="154" name="Picture 6" descr="C:\Users\цдт\Desktop\Рисунок2.jp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84013" y="3149031"/>
            <a:ext cx="1585462" cy="1745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5" name="TextBox 154"/>
          <p:cNvSpPr txBox="1"/>
          <p:nvPr/>
        </p:nvSpPr>
        <p:spPr>
          <a:xfrm>
            <a:off x="5791642" y="4906684"/>
            <a:ext cx="3171201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rebuchet MS" pitchFamily="34" charset="0"/>
              </a:rPr>
              <a:t>Скворцова Татьяна Ивановна</a:t>
            </a:r>
            <a:r>
              <a:rPr lang="ru-RU" sz="1400" dirty="0" smtClean="0">
                <a:latin typeface="Trebuchet MS" pitchFamily="34" charset="0"/>
              </a:rPr>
              <a:t>,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стаж 45 лет, Благодарственное письмо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МБУ ДО «ЦДТ «Радуга»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Благодарственное </a:t>
            </a:r>
            <a:r>
              <a:rPr lang="ru-RU" sz="1200" dirty="0">
                <a:latin typeface="Trebuchet MS" pitchFamily="34" charset="0"/>
              </a:rPr>
              <a:t>письмо Главы МО «</a:t>
            </a:r>
            <a:r>
              <a:rPr lang="ru-RU" sz="1200" dirty="0" err="1">
                <a:latin typeface="Trebuchet MS" pitchFamily="34" charset="0"/>
              </a:rPr>
              <a:t>пгт</a:t>
            </a:r>
            <a:r>
              <a:rPr lang="ru-RU" sz="1200" dirty="0">
                <a:latin typeface="Trebuchet MS" pitchFamily="34" charset="0"/>
              </a:rPr>
              <a:t> Камские Поляны»</a:t>
            </a:r>
          </a:p>
          <a:p>
            <a:pPr algn="ctr"/>
            <a:endParaRPr lang="ru-RU" sz="1100" dirty="0">
              <a:latin typeface="Trebuchet MS" pitchFamily="34" charset="0"/>
            </a:endParaRPr>
          </a:p>
        </p:txBody>
      </p:sp>
      <p:pic>
        <p:nvPicPr>
          <p:cNvPr id="156" name="Picture 2" descr="C:\Documents and Settings\дом\Рабочий стол\IMG_20191011_100059.jpg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7712" t="23085" r="19132" b="20089"/>
          <a:stretch/>
        </p:blipFill>
        <p:spPr bwMode="auto">
          <a:xfrm>
            <a:off x="3584233" y="3686787"/>
            <a:ext cx="1512609" cy="1814733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TextBox 156"/>
          <p:cNvSpPr txBox="1"/>
          <p:nvPr/>
        </p:nvSpPr>
        <p:spPr>
          <a:xfrm>
            <a:off x="2173728" y="5552088"/>
            <a:ext cx="433361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rebuchet MS" pitchFamily="34" charset="0"/>
              </a:rPr>
              <a:t>Матвеев Виктор Васильевич,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стаж 47 лет, Почетная грамота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МБУ ДО «ЦДТ «Радуга»</a:t>
            </a:r>
            <a:endParaRPr lang="ru-RU" sz="1200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110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88566"/>
            <a:ext cx="9144000" cy="9813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48079" y="71898"/>
            <a:ext cx="5477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Состав ветеранской организации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МБУ ДО «ЦДТ «Радуга» </a:t>
            </a:r>
          </a:p>
          <a:p>
            <a:pPr algn="ctr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«на заслуженном отдыхе» </a:t>
            </a:r>
          </a:p>
        </p:txBody>
      </p:sp>
      <p:pic>
        <p:nvPicPr>
          <p:cNvPr id="7" name="Picture 3" descr="C:\Documents and Settings\дом\Рабочий стол\01d7c836552e1c25919cba1a3ae9fade_X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560" t="4747" r="21387" b="36548"/>
          <a:stretch>
            <a:fillRect/>
          </a:stretch>
        </p:blipFill>
        <p:spPr bwMode="auto">
          <a:xfrm>
            <a:off x="746716" y="82561"/>
            <a:ext cx="1784603" cy="2109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29956" y="2167120"/>
            <a:ext cx="3289627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Бурмистрова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 Наиля </a:t>
            </a:r>
            <a:r>
              <a:rPr lang="ru-RU" sz="1400" b="1" dirty="0" err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Нуриевна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rebuchet MS" pitchFamily="34" charset="0"/>
              </a:rPr>
              <a:t>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Почетная грамота Министерства Просвещения РФ, Знак «За заслуги в образовании», медаль 1000-летие г. </a:t>
            </a:r>
            <a:r>
              <a:rPr lang="ru-RU" sz="1100" dirty="0">
                <a:latin typeface="Trebuchet MS" pitchFamily="34" charset="0"/>
              </a:rPr>
              <a:t>К</a:t>
            </a:r>
            <a:r>
              <a:rPr lang="ru-RU" sz="1100" dirty="0" smtClean="0">
                <a:latin typeface="Trebuchet MS" pitchFamily="34" charset="0"/>
              </a:rPr>
              <a:t>азань</a:t>
            </a:r>
            <a:endParaRPr lang="ru-RU" sz="1100" dirty="0">
              <a:latin typeface="Trebuchet MS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13711"/>
          <a:stretch/>
        </p:blipFill>
        <p:spPr>
          <a:xfrm>
            <a:off x="837656" y="3062542"/>
            <a:ext cx="1874226" cy="2306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-36769" y="5312294"/>
            <a:ext cx="362307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Матвеева 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Людмила Николаевна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Почетная грамота РУО,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Благодарственное письмо УО,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Почетная грамота  МО и Н РТ</a:t>
            </a:r>
            <a:endParaRPr lang="ru-RU" sz="1100" dirty="0">
              <a:latin typeface="Trebuchet MS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1466" t="11174" r="29328" b="49338"/>
          <a:stretch/>
        </p:blipFill>
        <p:spPr>
          <a:xfrm>
            <a:off x="3666655" y="1120876"/>
            <a:ext cx="1652241" cy="2076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872595" y="3220203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Ишанкулова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 Надежда Викторовна</a:t>
            </a:r>
            <a:r>
              <a:rPr lang="ru-RU" sz="1400" b="1" dirty="0" smtClean="0">
                <a:solidFill>
                  <a:srgbClr val="0070C0"/>
                </a:solidFill>
                <a:latin typeface="Trebuchet MS" pitchFamily="34" charset="0"/>
              </a:rPr>
              <a:t> </a:t>
            </a:r>
            <a:r>
              <a:rPr lang="ru-RU" sz="1100" dirty="0" smtClean="0">
                <a:latin typeface="Trebuchet MS" pitchFamily="34" charset="0"/>
              </a:rPr>
              <a:t>Почетная грамота Главы МО «Нижнекамский муниципальный район»</a:t>
            </a:r>
            <a:endParaRPr lang="ru-RU" sz="1100" dirty="0">
              <a:latin typeface="Trebuchet MS" pitchFamily="34" charset="0"/>
            </a:endParaRPr>
          </a:p>
        </p:txBody>
      </p:sp>
      <p:pic>
        <p:nvPicPr>
          <p:cNvPr id="13" name="Picture 4" descr="C:\Documents and Settings\дом\Рабочий стол\аня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601600" y="1308039"/>
            <a:ext cx="2059948" cy="1718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6011394" y="3230859"/>
            <a:ext cx="324036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Зайцева Анна Николаевна</a:t>
            </a: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Благодарственное письмо Главы МО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«</a:t>
            </a:r>
            <a:r>
              <a:rPr lang="ru-RU" sz="1100" dirty="0" err="1" smtClean="0">
                <a:latin typeface="Trebuchet MS" pitchFamily="34" charset="0"/>
              </a:rPr>
              <a:t>пгт</a:t>
            </a:r>
            <a:r>
              <a:rPr lang="ru-RU" sz="1100" dirty="0" smtClean="0">
                <a:latin typeface="Trebuchet MS" pitchFamily="34" charset="0"/>
              </a:rPr>
              <a:t> Камские Поляны»,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Почетная грамота Главы МО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 «</a:t>
            </a:r>
            <a:r>
              <a:rPr lang="ru-RU" sz="1100" dirty="0" err="1" smtClean="0">
                <a:latin typeface="Trebuchet MS" pitchFamily="34" charset="0"/>
              </a:rPr>
              <a:t>пгт</a:t>
            </a:r>
            <a:r>
              <a:rPr lang="ru-RU" sz="1100" dirty="0" smtClean="0">
                <a:latin typeface="Trebuchet MS" pitchFamily="34" charset="0"/>
              </a:rPr>
              <a:t> Камские Поляны»</a:t>
            </a:r>
            <a:endParaRPr lang="ru-RU" sz="1100" dirty="0">
              <a:latin typeface="Trebuchet MS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1898" t="14142" r="30081" b="38784"/>
          <a:stretch/>
        </p:blipFill>
        <p:spPr>
          <a:xfrm>
            <a:off x="3709144" y="4015270"/>
            <a:ext cx="1725711" cy="2136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5401176" y="4935363"/>
            <a:ext cx="3363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Рукавишникова Лариса Степановна</a:t>
            </a:r>
            <a:r>
              <a:rPr lang="ru-RU" sz="1400" b="1" dirty="0" smtClean="0">
                <a:solidFill>
                  <a:srgbClr val="0070C0"/>
                </a:solidFill>
                <a:latin typeface="Trebuchet MS" pitchFamily="34" charset="0"/>
              </a:rPr>
              <a:t> 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Благодарственное письмо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МБУ ДО «ЦДТ «Радуга»</a:t>
            </a:r>
            <a:endParaRPr lang="ru-RU" sz="1100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493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70631"/>
            <a:ext cx="4498743" cy="58736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8743" y="6270631"/>
            <a:ext cx="4498742" cy="58736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8114" y="196048"/>
            <a:ext cx="2133595" cy="11334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1644" y="157920"/>
            <a:ext cx="6779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Участие Совета ветеранов в 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работе учреждения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4375" y="1122732"/>
            <a:ext cx="78488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в период  тарификации;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по  вопросам охраны труда;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в период  аттестации;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при формировании списков сотрудников для представления к наградам;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в качестве членов жюри конкурсов;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по распределению выплат стимулирующего характера и т.п.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4375" y="2534545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Раздел Совета ветеранов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40066" y="3434411"/>
            <a:ext cx="38575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rebuchet MS" pitchFamily="34" charset="0"/>
                <a:cs typeface="Times New Roman" panose="02020603050405020304" pitchFamily="18" charset="0"/>
              </a:rPr>
              <a:t>Информация о деятельности Совета ветеранов  в электронном образовании Республики Татарстан </a:t>
            </a:r>
          </a:p>
          <a:p>
            <a:r>
              <a:rPr lang="ru-RU" sz="1400" b="1" dirty="0" smtClean="0">
                <a:latin typeface="Trebuchet MS" pitchFamily="34" charset="0"/>
                <a:cs typeface="Times New Roman" panose="02020603050405020304" pitchFamily="18" charset="0"/>
              </a:rPr>
              <a:t>на сайте МБУ ДО «ЦДТ Радуга» в разделе «Совет ветеранов». </a:t>
            </a:r>
          </a:p>
          <a:p>
            <a:r>
              <a:rPr lang="ru-RU" sz="1400" b="1" dirty="0" smtClean="0">
                <a:latin typeface="Trebuchet MS" pitchFamily="34" charset="0"/>
                <a:cs typeface="Times New Roman" panose="02020603050405020304" pitchFamily="18" charset="0"/>
              </a:rPr>
              <a:t>Ссылка: </a:t>
            </a:r>
            <a:r>
              <a:rPr lang="en-US" sz="1400" b="1" dirty="0" smtClean="0">
                <a:solidFill>
                  <a:srgbClr val="C00000"/>
                </a:solidFill>
                <a:latin typeface="Trebuchet MS" pitchFamily="34" charset="0"/>
                <a:cs typeface="Times New Roman" panose="02020603050405020304" pitchFamily="18" charset="0"/>
                <a:hlinkClick r:id="rId5"/>
              </a:rPr>
              <a:t>https</a:t>
            </a:r>
            <a:r>
              <a:rPr lang="en-US" sz="1400" b="1" dirty="0">
                <a:solidFill>
                  <a:srgbClr val="C00000"/>
                </a:solidFill>
                <a:latin typeface="Trebuchet MS" pitchFamily="34" charset="0"/>
                <a:cs typeface="Times New Roman" panose="02020603050405020304" pitchFamily="18" charset="0"/>
                <a:hlinkClick r:id="rId5"/>
              </a:rPr>
              <a:t>://</a:t>
            </a:r>
            <a:r>
              <a:rPr lang="en-US" sz="1400" b="1" dirty="0" smtClean="0">
                <a:solidFill>
                  <a:srgbClr val="C00000"/>
                </a:solidFill>
                <a:latin typeface="Trebuchet MS" pitchFamily="34" charset="0"/>
                <a:cs typeface="Times New Roman" panose="02020603050405020304" pitchFamily="18" charset="0"/>
                <a:hlinkClick r:id="rId5"/>
              </a:rPr>
              <a:t>edu.tatar.ru/nkamsk/raduga/page4062517.htm</a:t>
            </a:r>
            <a:r>
              <a:rPr lang="ru-RU" sz="1400" b="1" dirty="0" smtClean="0">
                <a:solidFill>
                  <a:srgbClr val="C00000"/>
                </a:solidFill>
                <a:latin typeface="Trebuchet MS" pitchFamily="34" charset="0"/>
                <a:cs typeface="Times New Roman" panose="02020603050405020304" pitchFamily="18" charset="0"/>
              </a:rPr>
              <a:t> </a:t>
            </a:r>
            <a:endParaRPr lang="en-US" sz="1400" b="1" dirty="0">
              <a:solidFill>
                <a:srgbClr val="C00000"/>
              </a:solidFill>
              <a:latin typeface="Trebuchet MS" pitchFamily="34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406" y="3084600"/>
            <a:ext cx="4193337" cy="286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750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70631"/>
            <a:ext cx="4498743" cy="58736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8743" y="6270631"/>
            <a:ext cx="4498742" cy="58736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8114" y="196048"/>
            <a:ext cx="2133595" cy="11334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996" y="418713"/>
            <a:ext cx="4042747" cy="571459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0311" y="1679616"/>
            <a:ext cx="3404300" cy="390377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8631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70631"/>
            <a:ext cx="4498743" cy="58736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8743" y="6270631"/>
            <a:ext cx="4498742" cy="5873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37534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Наши рабочие моменты</a:t>
            </a:r>
          </a:p>
        </p:txBody>
      </p:sp>
      <p:pic>
        <p:nvPicPr>
          <p:cNvPr id="12" name="Picture 4" descr="https://sun9-44.userapi.com/impg/y4oNzsbh3PGFlOYFdu3Tzc9LAimjRn236tDG3w/VGAz-LbTRa0.jpg?size=1280x859&amp;quality=95&amp;sign=0b0a1df9fee9f9267eaf14d008711ab7&amp;type=album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757" y="505877"/>
            <a:ext cx="3221496" cy="216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34362" y="2700799"/>
            <a:ext cx="4255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ЗАЖГЛИ ОГОНЬ В СЕРДЦАХ ДЕТЕЙ!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9162" y="2962183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5"/>
              </a:rPr>
              <a:t>https://</a:t>
            </a:r>
            <a:r>
              <a:rPr lang="en-US" sz="1400" dirty="0" smtClean="0">
                <a:hlinkClick r:id="rId5"/>
              </a:rPr>
              <a:t>vk.com/public205418818?z=photo-205418818_457242571%2Fwall-205418818_493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21" name="Picture 2" descr="https://sun9-52.userapi.com/impg/HgE1IWOYuzXx0nxd3SySfb6k4y2lAeXhbvBQ6g/Om83C4FeiDs.jpg?size=1280x960&amp;quality=95&amp;sign=1567369323c341513bfafbdf7207d9df&amp;type=album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647" y="3467562"/>
            <a:ext cx="2874749" cy="215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21865" y="5595127"/>
            <a:ext cx="46056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"ПЕДАГОГ - ПРИЗВАНИЕ"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9162" y="587132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7"/>
              </a:rPr>
              <a:t>https://</a:t>
            </a:r>
            <a:r>
              <a:rPr lang="en-US" sz="1400" dirty="0" smtClean="0">
                <a:hlinkClick r:id="rId7"/>
              </a:rPr>
              <a:t>vk.com/public205418818?z=photo-205418818_457241910%2Fwall-205418818_368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234573" y="2744521"/>
            <a:ext cx="5027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В ДВУХ СЛОВАХ О ЯЗЫКЕ ТАТАРСКОМ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4" descr="https://sun9-42.userapi.com/impg/lpoz0zCJ5QqEuM11hGBwwPRQiZyQ9c82kyYK6g/QUK8dddSoeo.jpg?size=1280x961&amp;quality=96&amp;sign=c57e95bfd72dedabc91786d6bff9d1ce&amp;type=album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8147" y="433896"/>
            <a:ext cx="2994162" cy="224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4583111" y="2992570"/>
            <a:ext cx="43300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9"/>
              </a:rPr>
              <a:t>https://</a:t>
            </a:r>
            <a:r>
              <a:rPr lang="en-US" sz="1400" dirty="0" smtClean="0">
                <a:hlinkClick r:id="rId9"/>
              </a:rPr>
              <a:t>vk.com/public205418818?z=photo-205418818_457241072%2Fwall-205418818_239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873495" y="5552569"/>
            <a:ext cx="39562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"В МИНУТЫ ВДОХНОВЕНИЯ...."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4" descr="https://sun9-29.userapi.com/impg/MYew__h0aTQXDUPd8CVfZ7GSSyQzeMDanWY31A/6wKlhMYESh0.jpg?size=1280x960&amp;quality=95&amp;sign=a50a64bde57a1c4c56e3027f4613b240&amp;type=album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7597" y="3493663"/>
            <a:ext cx="2774712" cy="208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4937499" y="5809368"/>
            <a:ext cx="38282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11"/>
              </a:rPr>
              <a:t>https://</a:t>
            </a:r>
            <a:r>
              <a:rPr lang="en-US" sz="1400" dirty="0" smtClean="0">
                <a:hlinkClick r:id="rId11"/>
              </a:rPr>
              <a:t>vk.com/public205418818?z=photo-205418818_457241721%2Fwall-205418818_320</a:t>
            </a:r>
            <a:r>
              <a:rPr lang="ru-RU" sz="1400" dirty="0" smtClean="0"/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831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916" y="5381154"/>
            <a:ext cx="52373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СОБРАНИЕ ТРУДОВОГО КОЛЛЕКТИВА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sun9-71.userapi.com/impg/Bnz7CQ6LB9DBZJTTqpSndy41X_LyXXXAu70A7w/Uwy2EjgqvWw.jpg?size=810x1080&amp;quality=95&amp;sign=9a567ff6c2861ad51cce4614306ffe59&amp;type=albu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9704" y="2928782"/>
            <a:ext cx="1855307" cy="247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916" y="5685810"/>
            <a:ext cx="4719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</a:t>
            </a:r>
            <a:r>
              <a:rPr lang="en-US" sz="1400" dirty="0" smtClean="0">
                <a:hlinkClick r:id="rId3"/>
              </a:rPr>
              <a:t>vk.com/public205418818?z=photo-205418818_457241952%2Fwall-205418818_379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3076" name="Picture 4" descr="https://sun9-72.userapi.com/impg/934_yiVai9HwiFhmbKLrgYplVxEfd69ofohK4g/tiZOfaDq0_s.jpg?size=810x1080&amp;quality=95&amp;sign=6d8f71c457ec150921c24e589765dd5f&amp;type=album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6" y="2928782"/>
            <a:ext cx="1855341" cy="247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73.userapi.com/impg/UnfxGvc-k9809ayyxCk_cr770UpBm5CW8tLg2w/SxggQvUhYIg.jpg?size=810x1080&amp;quality=95&amp;sign=88d31c480bc708e3e1b9f2cd1e1ae446&amp;type=album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1057" y="2928783"/>
            <a:ext cx="1855307" cy="247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82466" y="128005"/>
            <a:ext cx="3299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ВЫЕЗДНОЕ ЗАСЕДАНИЕ СОВЕТА ВЕТЕРАНОВ "УЧИТЕЛЯМИ СЛАВИТСЯ РОССИЯ"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 descr="https://sun9-64.userapi.com/impg/qPu8xzGrjnHj1w2UnQvUf4ZqriN43bOIcmswog/5V5K-681-nU.jpg?size=1080x706&amp;quality=95&amp;sign=d679714c13fef425f2ace52de92ff7a0&amp;type=album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2376" y="161735"/>
            <a:ext cx="5070090" cy="267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82466" y="1228423"/>
            <a:ext cx="3798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7"/>
              </a:rPr>
              <a:t>https://</a:t>
            </a:r>
            <a:r>
              <a:rPr lang="en-US" sz="1400" dirty="0" smtClean="0">
                <a:hlinkClick r:id="rId7"/>
              </a:rPr>
              <a:t>vk.com/public205418818?z=photo-205418818_457241929%2Fwall-205418818_374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11" name="object 2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70631"/>
            <a:ext cx="4498743" cy="587369"/>
          </a:xfrm>
          <a:prstGeom prst="rect">
            <a:avLst/>
          </a:prstGeom>
        </p:spPr>
      </p:pic>
      <p:pic>
        <p:nvPicPr>
          <p:cNvPr id="12" name="object 3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8743" y="6270631"/>
            <a:ext cx="4498742" cy="587369"/>
          </a:xfrm>
          <a:prstGeom prst="rect">
            <a:avLst/>
          </a:prstGeom>
        </p:spPr>
      </p:pic>
      <p:pic>
        <p:nvPicPr>
          <p:cNvPr id="13" name="Picture 2" descr="https://sun9-51.userapi.com/impg/qVy1uaTVRZHWrDHIGGxDAEDwJrgfoq4u3obRTA/CV7389OLnf8.jpg?size=730x1080&amp;quality=95&amp;sign=fdc70564705836daa52f9e1f4f67b681&amp;type=album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0374" y="1751643"/>
            <a:ext cx="2022599" cy="299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041529" y="4801738"/>
            <a:ext cx="30390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ОТЧЕТНО-ВЫБОРНАЯ КОНФЕРЕНЦИЯ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08626" y="551967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400" dirty="0">
                <a:hlinkClick r:id="rId11"/>
              </a:rPr>
              <a:t>https://</a:t>
            </a:r>
            <a:r>
              <a:rPr lang="en-US" sz="1400" dirty="0" smtClean="0">
                <a:hlinkClick r:id="rId11"/>
              </a:rPr>
              <a:t>vk.com/public205418818?z=photo-205418818_457240412%2Falbum-205418818_00%2Frev</a:t>
            </a:r>
            <a:r>
              <a:rPr lang="ru-RU" sz="1400" dirty="0" smtClean="0"/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9646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70631"/>
            <a:ext cx="4498743" cy="58736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8743" y="6270631"/>
            <a:ext cx="4498742" cy="58736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4329" y="73570"/>
            <a:ext cx="1573155" cy="9023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875" y="92343"/>
            <a:ext cx="72458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Выставка – конкурс декоративно-прикладного искусства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«Кладовая творчества»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960" y="1273899"/>
            <a:ext cx="1454561" cy="20560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3510" y="1273899"/>
            <a:ext cx="1454563" cy="20560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7062" y="1289260"/>
            <a:ext cx="1443694" cy="20407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0050" y="1273899"/>
            <a:ext cx="1454562" cy="20560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8902" y="1289260"/>
            <a:ext cx="1443695" cy="20407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4330" y="2932016"/>
            <a:ext cx="1383862" cy="19561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121" y="4806260"/>
            <a:ext cx="1972776" cy="139562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39111" y="738646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12"/>
              </a:rPr>
              <a:t>https://</a:t>
            </a:r>
            <a:r>
              <a:rPr lang="en-US" sz="1400" dirty="0" smtClean="0">
                <a:hlinkClick r:id="rId12"/>
              </a:rPr>
              <a:t>vk.com/public205418818?z=photo-205418818_457241436%2Falbum-205418818_00%2Frev</a:t>
            </a:r>
            <a:endParaRPr lang="ru-RU" sz="1400" dirty="0" smtClean="0"/>
          </a:p>
          <a:p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462114" y="730201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13"/>
              </a:rPr>
              <a:t>https://</a:t>
            </a:r>
            <a:r>
              <a:rPr lang="en-US" sz="1400" dirty="0" smtClean="0">
                <a:hlinkClick r:id="rId13"/>
              </a:rPr>
              <a:t>vk.com/public205418818?z=photo-205418818_457241318%2Fwall-205418818_245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1026" name="Picture 2" descr="https://sun9-35.userapi.com/impg/-eqursxyJnwhUP9baNIAUPnnP4Ctz0dSAkZ4Ww/SJVGFTBnHgQ.jpg?size=1620x2160&amp;quality=95&amp;sign=b24a15a3f8d7ff2bc0294bd60a80fbb0&amp;type=album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48" y="3722071"/>
            <a:ext cx="1749139" cy="233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28.userapi.com/impg/Oi9yE5sidHeWhAKyUReal1HbjCX5y86Z9NHkVQ/jRPLoze03gM.jpg?size=2560x1920&amp;quality=95&amp;sign=033a100b36bb54b18def2f7ffc11b0bc&amp;type=album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2047" y="3361761"/>
            <a:ext cx="1825632" cy="136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3.userapi.com/impg/SOa7N7LmUoj_kaNW6gYnTMUCqh8NBVPwgmQTLQ/V7FHypK8tcw.jpg?size=2560x1920&amp;quality=95&amp;sign=83d40395df4351fd4affa6969872e2d4&amp;type=album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79" y="4762761"/>
            <a:ext cx="1998021" cy="149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7.userapi.com/impg/kYu_VUOxL1G1pa9S1nJUFO0Nu2hheTXtsPnOAw/siI9sTJTXsk.jpg?size=1600x1200&amp;quality=95&amp;sign=01fa1b4e19bd7325715466eb71f9bedb&amp;type=album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0501" y="3436377"/>
            <a:ext cx="1826510" cy="136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2945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2123</TotalTime>
  <Words>628</Words>
  <Application>Microsoft Office PowerPoint</Application>
  <PresentationFormat>Экран (4:3)</PresentationFormat>
  <Paragraphs>118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Trebuchet MS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111</cp:revision>
  <dcterms:created xsi:type="dcterms:W3CDTF">2023-04-07T11:40:40Z</dcterms:created>
  <dcterms:modified xsi:type="dcterms:W3CDTF">2023-10-02T15:43:34Z</dcterms:modified>
</cp:coreProperties>
</file>